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1" r:id="rId8"/>
    <p:sldId id="263" r:id="rId9"/>
    <p:sldId id="264" r:id="rId10"/>
    <p:sldId id="265" r:id="rId11"/>
    <p:sldId id="266" r:id="rId12"/>
    <p:sldId id="267"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79D8CED-CFA1-45C3-BD51-12073A3D6587}" type="datetimeFigureOut">
              <a:rPr lang="pl-PL" smtClean="0"/>
              <a:pPr/>
              <a:t>2013-04-05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83D012-639B-48A0-B931-30B29065A61A}" type="slidenum">
              <a:rPr lang="pl-PL" smtClean="0"/>
              <a:pPr/>
              <a:t>‹#›</a:t>
            </a:fld>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D8CED-CFA1-45C3-BD51-12073A3D6587}" type="datetimeFigureOut">
              <a:rPr lang="pl-PL" smtClean="0"/>
              <a:pPr/>
              <a:t>2013-04-05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3D012-639B-48A0-B931-30B29065A61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amp;lstrok;adowanie obraz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292" name="AutoShape 4" descr="&amp;lstrok;adowanie obraz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2293" name="Picture 5"/>
          <p:cNvPicPr>
            <a:picLocks noChangeAspect="1" noChangeArrowheads="1"/>
          </p:cNvPicPr>
          <p:nvPr/>
        </p:nvPicPr>
        <p:blipFill>
          <a:blip r:embed="rId2" cstate="print"/>
          <a:srcRect l="4874"/>
          <a:stretch>
            <a:fillRect/>
          </a:stretch>
        </p:blipFill>
        <p:spPr bwMode="auto">
          <a:xfrm>
            <a:off x="0" y="0"/>
            <a:ext cx="9144000" cy="6858000"/>
          </a:xfrm>
          <a:prstGeom prst="rect">
            <a:avLst/>
          </a:prstGeom>
          <a:ln>
            <a:noFill/>
          </a:ln>
          <a:effectLst>
            <a:softEdge rad="112500"/>
          </a:effectLst>
        </p:spPr>
      </p:pic>
      <p:pic>
        <p:nvPicPr>
          <p:cNvPr id="8" name="Picture 9"/>
          <p:cNvPicPr>
            <a:picLocks noChangeAspect="1" noChangeArrowheads="1"/>
          </p:cNvPicPr>
          <p:nvPr/>
        </p:nvPicPr>
        <p:blipFill>
          <a:blip r:embed="rId3" cstate="print"/>
          <a:srcRect/>
          <a:stretch>
            <a:fillRect/>
          </a:stretch>
        </p:blipFill>
        <p:spPr bwMode="auto">
          <a:xfrm>
            <a:off x="7092280" y="404664"/>
            <a:ext cx="1333500" cy="1343025"/>
          </a:xfrm>
          <a:prstGeom prst="ellipse">
            <a:avLst/>
          </a:prstGeom>
          <a:ln>
            <a:noFill/>
          </a:ln>
          <a:effectLst>
            <a:softEdge rad="112500"/>
          </a:effectLst>
        </p:spPr>
      </p:pic>
      <p:sp>
        <p:nvSpPr>
          <p:cNvPr id="9" name="Prostokąt 8"/>
          <p:cNvSpPr/>
          <p:nvPr/>
        </p:nvSpPr>
        <p:spPr>
          <a:xfrm>
            <a:off x="1691680" y="980728"/>
            <a:ext cx="5395725" cy="3139321"/>
          </a:xfrm>
          <a:prstGeom prst="rect">
            <a:avLst/>
          </a:prstGeom>
          <a:noFill/>
        </p:spPr>
        <p:txBody>
          <a:bodyPr wrap="square" lIns="91440" tIns="45720" rIns="91440" bIns="45720">
            <a:spAutoFit/>
          </a:bodyPr>
          <a:lstStyle/>
          <a:p>
            <a:pPr algn="ctr"/>
            <a:r>
              <a:rPr lang="pl-PL" sz="6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OZE </a:t>
            </a:r>
          </a:p>
          <a:p>
            <a:pPr algn="ctr"/>
            <a:r>
              <a:rPr lang="pl-PL"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wokół </a:t>
            </a:r>
          </a:p>
          <a:p>
            <a:pPr algn="ctr"/>
            <a:r>
              <a:rPr lang="pl-PL" sz="6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pl-PL" sz="6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nas</a:t>
            </a:r>
            <a:endParaRPr lang="pl-PL" sz="6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8"/>
                                        </p:tgtEl>
                                        <p:attrNameLst>
                                          <p:attrName>r</p:attrName>
                                        </p:attrNameLst>
                                      </p:cBhvr>
                                    </p:animRot>
                                  </p:childTnLst>
                                </p:cTn>
                              </p:par>
                            </p:childTnLst>
                          </p:cTn>
                        </p:par>
                        <p:par>
                          <p:cTn id="7" fill="hold">
                            <p:stCondLst>
                              <p:cond delay="1000"/>
                            </p:stCondLst>
                            <p:childTnLst>
                              <p:par>
                                <p:cTn id="8" presetID="2" presetClass="entr" presetSubtype="12" fill="hold" grpId="1"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1000" fill="hold"/>
                                        <p:tgtEl>
                                          <p:spTgt spid="9"/>
                                        </p:tgtEl>
                                        <p:attrNameLst>
                                          <p:attrName>ppt_x</p:attrName>
                                        </p:attrNameLst>
                                      </p:cBhvr>
                                      <p:tavLst>
                                        <p:tav tm="0">
                                          <p:val>
                                            <p:strVal val="0-#ppt_w/2"/>
                                          </p:val>
                                        </p:tav>
                                        <p:tav tm="100000">
                                          <p:val>
                                            <p:strVal val="#ppt_x"/>
                                          </p:val>
                                        </p:tav>
                                      </p:tavLst>
                                    </p:anim>
                                    <p:anim calcmode="lin" valueType="num">
                                      <p:cBhvr additive="base">
                                        <p:cTn id="11"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lum bright="20000" contrast="-40000"/>
          </a:blip>
          <a:srcRect l="4874"/>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Prostokąt 2"/>
          <p:cNvSpPr/>
          <p:nvPr/>
        </p:nvSpPr>
        <p:spPr>
          <a:xfrm>
            <a:off x="2992183" y="188640"/>
            <a:ext cx="3628750"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l-PL"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Elektrownia wiatrowa</a:t>
            </a:r>
          </a:p>
          <a:p>
            <a:pPr algn="ctr"/>
            <a:r>
              <a:rPr lang="pl-PL"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Informacje ogólne</a:t>
            </a:r>
            <a:r>
              <a:rPr lang="pl-PL"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pl-PL"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Prostokąt 3"/>
          <p:cNvSpPr/>
          <p:nvPr/>
        </p:nvSpPr>
        <p:spPr>
          <a:xfrm>
            <a:off x="0" y="1268760"/>
            <a:ext cx="9073008" cy="2062103"/>
          </a:xfrm>
          <a:prstGeom prst="rect">
            <a:avLst/>
          </a:prstGeom>
        </p:spPr>
        <p:txBody>
          <a:bodyPr wrap="square">
            <a:spAutoFit/>
          </a:bodyPr>
          <a:lstStyle/>
          <a:p>
            <a:pPr algn="r"/>
            <a:r>
              <a:rPr lang="pl-PL" sz="1600" dirty="0" smtClean="0"/>
              <a:t>                                                     Elektrownia wiatrowa -  elektrownia wytwarzająca energię elektryczną       przy pomocy generatorów (turbin wiatrowych) napędzanych energią wiatru.</a:t>
            </a:r>
          </a:p>
          <a:p>
            <a:r>
              <a:rPr lang="pl-PL" sz="1600" dirty="0" smtClean="0"/>
              <a:t> Energia elektryczna uzyskana z energii wiatru jest uznawana za ekologicznie czystą, gdyż, nie pociąga za sobą spalania żadnego paliwa. Praca elektrowni wiatrowych powoduje jednak nietypowe i trudne do oceny oddziaływanie na środowisko. Zespoły elektrowni wiatrowych wraz z infrastrukturą towarzyszącą nazywane są farmami lub parkami</a:t>
            </a:r>
            <a:r>
              <a:rPr lang="pl-PL" sz="1600" b="1" dirty="0" smtClean="0"/>
              <a:t> </a:t>
            </a:r>
            <a:r>
              <a:rPr lang="pl-PL" sz="1600" dirty="0" smtClean="0"/>
              <a:t>wiatrowymi. </a:t>
            </a:r>
            <a:r>
              <a:rPr lang="pl-PL" sz="1600" dirty="0" err="1" smtClean="0"/>
              <a:t>Mikroelektrownie</a:t>
            </a:r>
            <a:r>
              <a:rPr lang="pl-PL" sz="1600" dirty="0" smtClean="0"/>
              <a:t> wiatrowe mają moc do 100 W. Małymi elektrowniami określane są te o mocy od 100 W do 50 </a:t>
            </a:r>
            <a:r>
              <a:rPr lang="pl-PL" sz="1600" dirty="0" err="1" smtClean="0"/>
              <a:t>kW</a:t>
            </a:r>
            <a:r>
              <a:rPr lang="pl-PL" sz="1600" dirty="0" smtClean="0"/>
              <a:t>. Duże elektrownie wiatrowe wytwarzają moc ponad 50 </a:t>
            </a:r>
            <a:r>
              <a:rPr lang="pl-PL" sz="1600" dirty="0" err="1" smtClean="0"/>
              <a:t>kW</a:t>
            </a:r>
            <a:r>
              <a:rPr lang="pl-PL" sz="1600" dirty="0" smtClean="0"/>
              <a:t>.</a:t>
            </a:r>
            <a:endParaRPr lang="pl-PL" sz="1600" dirty="0"/>
          </a:p>
        </p:txBody>
      </p:sp>
      <p:sp>
        <p:nvSpPr>
          <p:cNvPr id="5" name="Prostokąt 4"/>
          <p:cNvSpPr/>
          <p:nvPr/>
        </p:nvSpPr>
        <p:spPr>
          <a:xfrm>
            <a:off x="395536" y="3284984"/>
            <a:ext cx="7992888" cy="3077766"/>
          </a:xfrm>
          <a:prstGeom prst="rect">
            <a:avLst/>
          </a:prstGeom>
        </p:spPr>
        <p:txBody>
          <a:bodyPr wrap="square">
            <a:spAutoFit/>
          </a:bodyPr>
          <a:lstStyle/>
          <a:p>
            <a:r>
              <a:rPr lang="pl-PL" sz="1600" dirty="0" smtClean="0"/>
              <a:t>Zalety elektrowni wiatrowej</a:t>
            </a:r>
          </a:p>
          <a:p>
            <a:pPr>
              <a:buFontTx/>
              <a:buChar char="-"/>
            </a:pPr>
            <a:r>
              <a:rPr lang="pl-PL" sz="1600" dirty="0" smtClean="0"/>
              <a:t>czysta ekologia -nie jest potrzebne paliwo,</a:t>
            </a:r>
            <a:br>
              <a:rPr lang="pl-PL" sz="1600" dirty="0" smtClean="0"/>
            </a:br>
            <a:r>
              <a:rPr lang="pl-PL" sz="1600" dirty="0" smtClean="0"/>
              <a:t>- zmniejszają emisję CO2 do atmosfery,</a:t>
            </a:r>
            <a:br>
              <a:rPr lang="pl-PL" sz="1600" dirty="0" smtClean="0"/>
            </a:br>
            <a:r>
              <a:rPr lang="pl-PL" sz="1600" dirty="0" smtClean="0"/>
              <a:t>- możliwość zamontowania turbiny w miejscu oddalonym od krajowej sieci energetycznej,</a:t>
            </a:r>
            <a:br>
              <a:rPr lang="pl-PL" sz="1600" dirty="0" smtClean="0"/>
            </a:br>
            <a:r>
              <a:rPr lang="pl-PL" sz="1600" dirty="0" smtClean="0"/>
              <a:t>- zmniejszenie kosztów energii elektrycznej przy turbinie w gospodarstwie domowym.</a:t>
            </a:r>
          </a:p>
          <a:p>
            <a:r>
              <a:rPr lang="pl-PL" sz="1600" dirty="0" smtClean="0"/>
              <a:t>Wady elektrowni wiatrowych:</a:t>
            </a:r>
            <a:br>
              <a:rPr lang="pl-PL" sz="1600" dirty="0" smtClean="0"/>
            </a:br>
            <a:r>
              <a:rPr lang="pl-PL" sz="1600" dirty="0" smtClean="0"/>
              <a:t>- mogą wpływać na klimat lokalny,</a:t>
            </a:r>
            <a:br>
              <a:rPr lang="pl-PL" sz="1600" dirty="0" smtClean="0"/>
            </a:br>
            <a:r>
              <a:rPr lang="pl-PL" sz="1600" dirty="0" smtClean="0"/>
              <a:t>- mogą zmniejszać prędkość wiatru,</a:t>
            </a:r>
          </a:p>
          <a:p>
            <a:pPr>
              <a:buFontTx/>
              <a:buChar char="-"/>
            </a:pPr>
            <a:r>
              <a:rPr lang="pl-PL" sz="1600" dirty="0" smtClean="0"/>
              <a:t>wymuszają utrzymanie pewnej rezerwy mocy w tradycyjnych elektrowniach, gdyż są uzależnione od   warunków pogodowych,</a:t>
            </a:r>
            <a:br>
              <a:rPr lang="pl-PL" sz="1600" dirty="0" smtClean="0"/>
            </a:br>
            <a:r>
              <a:rPr lang="pl-PL" sz="1600" dirty="0" smtClean="0"/>
              <a:t>- szpecą krajobraz (szczególnie farmy wiatrowe),</a:t>
            </a:r>
          </a:p>
          <a:p>
            <a:pPr>
              <a:buFontTx/>
              <a:buChar char="-"/>
            </a:pPr>
            <a:r>
              <a:rPr lang="pl-PL" sz="1600" dirty="0" smtClean="0"/>
              <a:t> wysokie koszty montażu. </a:t>
            </a:r>
            <a:endParaRPr lang="pl-PL" dirty="0"/>
          </a:p>
        </p:txBody>
      </p:sp>
      <p:pic>
        <p:nvPicPr>
          <p:cNvPr id="2050" name="Picture 2" descr="https://encrypted-tbn1.gstatic.com/images?q=tbn:ANd9GcTxULqyxLv5DY5d1uaKv5LXmO-c_-tf1cYi5bygFXkAgyJeW81CBA"/>
          <p:cNvPicPr>
            <a:picLocks noChangeAspect="1" noChangeArrowheads="1"/>
          </p:cNvPicPr>
          <p:nvPr/>
        </p:nvPicPr>
        <p:blipFill>
          <a:blip r:embed="rId3" cstate="print"/>
          <a:srcRect/>
          <a:stretch>
            <a:fillRect/>
          </a:stretch>
        </p:blipFill>
        <p:spPr bwMode="auto">
          <a:xfrm>
            <a:off x="0" y="188640"/>
            <a:ext cx="2657475" cy="1724025"/>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1000"/>
                                        <p:tgtEl>
                                          <p:spTgt spid="2050"/>
                                        </p:tgtEl>
                                      </p:cBhvr>
                                    </p:animEffect>
                                  </p:childTnLst>
                                </p:cTn>
                              </p:par>
                            </p:childTnLst>
                          </p:cTn>
                        </p:par>
                        <p:par>
                          <p:cTn id="13" fill="hold">
                            <p:stCondLst>
                              <p:cond delay="1500"/>
                            </p:stCondLst>
                            <p:childTnLst>
                              <p:par>
                                <p:cTn id="14" presetID="5"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1000"/>
                                        <p:tgtEl>
                                          <p:spTgt spid="4"/>
                                        </p:tgtEl>
                                      </p:cBhvr>
                                    </p:animEffect>
                                  </p:childTnLst>
                                </p:cTn>
                              </p:par>
                            </p:childTnLst>
                          </p:cTn>
                        </p:par>
                        <p:par>
                          <p:cTn id="17" fill="hold">
                            <p:stCondLst>
                              <p:cond delay="2500"/>
                            </p:stCondLst>
                            <p:childTnLst>
                              <p:par>
                                <p:cTn id="18" presetID="5"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lum bright="20000" contrast="-40000"/>
          </a:blip>
          <a:srcRect l="4874"/>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Prostokąt 2"/>
          <p:cNvSpPr/>
          <p:nvPr/>
        </p:nvSpPr>
        <p:spPr>
          <a:xfrm>
            <a:off x="3131840" y="764704"/>
            <a:ext cx="24095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Uwaga!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Prostokąt 3"/>
          <p:cNvSpPr/>
          <p:nvPr/>
        </p:nvSpPr>
        <p:spPr>
          <a:xfrm>
            <a:off x="1403648" y="2636912"/>
            <a:ext cx="5829737" cy="286232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Niepełne informacje </a:t>
            </a:r>
          </a:p>
          <a:p>
            <a:pPr algn="ct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p>
          <a:p>
            <a:pPr algn="ct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adresie czy nazwisku</a:t>
            </a:r>
          </a:p>
          <a:p>
            <a:pPr algn="ct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spowodowane są </a:t>
            </a:r>
          </a:p>
          <a:p>
            <a:pPr algn="ct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ochrona danych osobowych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432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lum bright="20000" contrast="-40000"/>
          </a:blip>
          <a:srcRect l="4874"/>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Prostokąt 2"/>
          <p:cNvSpPr/>
          <p:nvPr/>
        </p:nvSpPr>
        <p:spPr>
          <a:xfrm>
            <a:off x="359024" y="908720"/>
            <a:ext cx="8784976" cy="5632311"/>
          </a:xfrm>
          <a:prstGeom prst="rect">
            <a:avLst/>
          </a:prstGeom>
          <a:noFill/>
          <a:effectLst>
            <a:glow rad="228600">
              <a:schemeClr val="accent1">
                <a:satMod val="175000"/>
                <a:alpha val="40000"/>
              </a:schemeClr>
            </a:glow>
            <a:outerShdw blurRad="152400" dist="317500" dir="5400000" sx="90000" sy="-19000" rotWithShape="0">
              <a:prstClr val="black">
                <a:alpha val="15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Zbiór informacji w terenie: </a:t>
            </a:r>
          </a:p>
          <a:p>
            <a:r>
              <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 Sylwia </a:t>
            </a:r>
            <a:r>
              <a:rPr lang="pl-PL" sz="4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Zydorek</a:t>
            </a:r>
            <a:endPar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 Romana Borowiak</a:t>
            </a:r>
          </a:p>
          <a:p>
            <a:pPr algn="ctr"/>
            <a:r>
              <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-Jakub Przybylski</a:t>
            </a:r>
          </a:p>
          <a:p>
            <a:pPr algn="ctr"/>
            <a:r>
              <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-Szymon Przybylski</a:t>
            </a:r>
          </a:p>
          <a:p>
            <a:r>
              <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Informacje z Internetu:</a:t>
            </a:r>
          </a:p>
          <a:p>
            <a:r>
              <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Krzysztof </a:t>
            </a:r>
            <a:r>
              <a:rPr lang="pl-PL" sz="4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Walendowski</a:t>
            </a:r>
            <a:endPar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Prezentacja:</a:t>
            </a:r>
          </a:p>
          <a:p>
            <a:r>
              <a:rPr lang="pl-PL"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Artur Kowal</a:t>
            </a:r>
            <a:endParaRPr lang="pl-PL"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Prostokąt 3"/>
          <p:cNvSpPr/>
          <p:nvPr/>
        </p:nvSpPr>
        <p:spPr>
          <a:xfrm>
            <a:off x="2915816" y="116632"/>
            <a:ext cx="2919581" cy="769441"/>
          </a:xfrm>
          <a:prstGeom prst="rect">
            <a:avLst/>
          </a:prstGeom>
          <a:noFill/>
        </p:spPr>
        <p:txBody>
          <a:bodyPr wrap="none" lIns="91440" tIns="45720" rIns="91440" bIns="45720">
            <a:spAutoFit/>
          </a:bodyPr>
          <a:lstStyle/>
          <a:p>
            <a:pPr algn="ctr"/>
            <a:r>
              <a:rPr lang="pl-PL"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Skład grupy</a:t>
            </a:r>
            <a:endParaRPr lang="pl-PL"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Prostokąt 2"/>
          <p:cNvSpPr/>
          <p:nvPr/>
        </p:nvSpPr>
        <p:spPr>
          <a:xfrm>
            <a:off x="3707904" y="1916832"/>
            <a:ext cx="288032" cy="338554"/>
          </a:xfrm>
          <a:prstGeom prst="rect">
            <a:avLst/>
          </a:prstGeom>
          <a:effectLst>
            <a:glow rad="228600">
              <a:schemeClr val="accent1">
                <a:satMod val="175000"/>
                <a:alpha val="40000"/>
              </a:schemeClr>
            </a:glow>
          </a:effectLst>
        </p:spPr>
        <p:style>
          <a:lnRef idx="2">
            <a:schemeClr val="accent1">
              <a:shade val="50000"/>
            </a:schemeClr>
          </a:lnRef>
          <a:fillRef idx="1002">
            <a:schemeClr val="dk2"/>
          </a:fillRef>
          <a:effectRef idx="0">
            <a:schemeClr val="accent1"/>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pl-PL" sz="1600" b="1" cap="none" spc="0" dirty="0" smtClean="0">
                <a:ln/>
                <a:solidFill>
                  <a:schemeClr val="accent3"/>
                </a:solidFill>
                <a:effectLst/>
              </a:rPr>
              <a:t>1</a:t>
            </a:r>
            <a:endParaRPr lang="pl-PL" sz="1600" b="1" cap="none" spc="0" dirty="0">
              <a:ln/>
              <a:solidFill>
                <a:schemeClr val="accent3"/>
              </a:solidFill>
              <a:effectLst/>
            </a:endParaRPr>
          </a:p>
        </p:txBody>
      </p:sp>
      <p:sp>
        <p:nvSpPr>
          <p:cNvPr id="5" name="Prostokąt 4"/>
          <p:cNvSpPr/>
          <p:nvPr/>
        </p:nvSpPr>
        <p:spPr>
          <a:xfrm>
            <a:off x="3131840" y="3717032"/>
            <a:ext cx="314510" cy="400110"/>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pl-PL"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a:t>
            </a:r>
            <a:endParaRPr lang="pl-PL"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Prostokąt 5"/>
          <p:cNvSpPr/>
          <p:nvPr/>
        </p:nvSpPr>
        <p:spPr>
          <a:xfrm>
            <a:off x="4355976" y="3645024"/>
            <a:ext cx="301686" cy="369332"/>
          </a:xfrm>
          <a:prstGeom prst="rect">
            <a:avLst/>
          </a:prstGeom>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none">
            <a:spAutoFit/>
          </a:bodyPr>
          <a:lstStyle/>
          <a:p>
            <a:r>
              <a:rPr lang="pl-P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pl-PL" dirty="0"/>
          </a:p>
        </p:txBody>
      </p:sp>
      <p:sp>
        <p:nvSpPr>
          <p:cNvPr id="7" name="Prostokąt 6"/>
          <p:cNvSpPr/>
          <p:nvPr/>
        </p:nvSpPr>
        <p:spPr>
          <a:xfrm>
            <a:off x="4932040" y="332656"/>
            <a:ext cx="3462358" cy="1569660"/>
          </a:xfrm>
          <a:prstGeom prst="rect">
            <a:avLst/>
          </a:prstGeom>
          <a:noFill/>
        </p:spPr>
        <p:txBody>
          <a:bodyPr wrap="none" lIns="91440" tIns="45720" rIns="91440" bIns="45720">
            <a:spAutoFit/>
          </a:bodyPr>
          <a:lstStyle/>
          <a:p>
            <a:pPr algn="ctr"/>
            <a:r>
              <a:rPr lang="pl-PL"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Lokalizacja </a:t>
            </a:r>
          </a:p>
          <a:p>
            <a:pPr algn="ctr"/>
            <a:r>
              <a:rPr lang="pl-PL"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przeprowadzanych </a:t>
            </a:r>
          </a:p>
          <a:p>
            <a:pPr algn="ctr"/>
            <a:r>
              <a:rPr lang="pl-PL"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wywiadów</a:t>
            </a:r>
            <a:endParaRPr lang="pl-PL"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9"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amp;lstrok;adowanie obraz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amp;lstrok;adowanie obraz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0" name="AutoShape 6" descr="&amp;lstrok;adowanie obraz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2" name="AutoShape 8" descr="&amp;lstrok;adowanie obraz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 name="Picture 5"/>
          <p:cNvPicPr>
            <a:picLocks noChangeAspect="1" noChangeArrowheads="1"/>
          </p:cNvPicPr>
          <p:nvPr/>
        </p:nvPicPr>
        <p:blipFill>
          <a:blip r:embed="rId2" cstate="print">
            <a:lum bright="20000" contrast="-40000"/>
          </a:blip>
          <a:srcRect l="4874"/>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9" name="pole tekstowe 8"/>
          <p:cNvSpPr txBox="1"/>
          <p:nvPr/>
        </p:nvSpPr>
        <p:spPr>
          <a:xfrm>
            <a:off x="1763688" y="188640"/>
            <a:ext cx="7200800" cy="120032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pl-PL" b="1" dirty="0" smtClean="0">
                <a:ln/>
                <a:solidFill>
                  <a:schemeClr val="accent3"/>
                </a:solidFill>
              </a:rPr>
              <a:t>1.Panele słoneczne państwa </a:t>
            </a:r>
          </a:p>
          <a:p>
            <a:r>
              <a:rPr lang="pl-PL" b="1" dirty="0">
                <a:ln/>
                <a:solidFill>
                  <a:schemeClr val="accent3"/>
                </a:solidFill>
              </a:rPr>
              <a:t> </a:t>
            </a:r>
            <a:r>
              <a:rPr lang="pl-PL" b="1" dirty="0" smtClean="0">
                <a:ln/>
                <a:solidFill>
                  <a:schemeClr val="accent3"/>
                </a:solidFill>
              </a:rPr>
              <a:t>                                    Piotra i Marty </a:t>
            </a:r>
            <a:r>
              <a:rPr lang="pl-PL" b="1" dirty="0" err="1" smtClean="0">
                <a:ln/>
                <a:solidFill>
                  <a:schemeClr val="accent3"/>
                </a:solidFill>
              </a:rPr>
              <a:t>Tankowiak</a:t>
            </a:r>
            <a:r>
              <a:rPr lang="pl-PL" b="1" dirty="0" smtClean="0">
                <a:ln/>
                <a:solidFill>
                  <a:schemeClr val="accent3"/>
                </a:solidFill>
              </a:rPr>
              <a:t> </a:t>
            </a:r>
          </a:p>
          <a:p>
            <a:r>
              <a:rPr lang="pl-PL" b="1" dirty="0">
                <a:ln/>
                <a:solidFill>
                  <a:schemeClr val="accent3"/>
                </a:solidFill>
              </a:rPr>
              <a:t> </a:t>
            </a:r>
            <a:r>
              <a:rPr lang="pl-PL" b="1" dirty="0" smtClean="0">
                <a:ln/>
                <a:solidFill>
                  <a:schemeClr val="accent3"/>
                </a:solidFill>
              </a:rPr>
              <a:t>                                                      z</a:t>
            </a:r>
          </a:p>
          <a:p>
            <a:r>
              <a:rPr lang="pl-PL" b="1" dirty="0">
                <a:ln/>
                <a:solidFill>
                  <a:schemeClr val="accent3"/>
                </a:solidFill>
              </a:rPr>
              <a:t> </a:t>
            </a:r>
            <a:r>
              <a:rPr lang="pl-PL" b="1" dirty="0" smtClean="0">
                <a:ln/>
                <a:solidFill>
                  <a:schemeClr val="accent3"/>
                </a:solidFill>
              </a:rPr>
              <a:t>                     Prusinowa w gminie Żerków w pow. Jarociński  </a:t>
            </a:r>
            <a:endParaRPr lang="pl-PL" b="1" dirty="0">
              <a:ln/>
              <a:solidFill>
                <a:schemeClr val="accent3"/>
              </a:solidFill>
            </a:endParaRPr>
          </a:p>
        </p:txBody>
      </p:sp>
      <p:sp>
        <p:nvSpPr>
          <p:cNvPr id="10" name="pole tekstowe 9"/>
          <p:cNvSpPr txBox="1"/>
          <p:nvPr/>
        </p:nvSpPr>
        <p:spPr>
          <a:xfrm>
            <a:off x="251520" y="1628800"/>
            <a:ext cx="8424936" cy="646331"/>
          </a:xfrm>
          <a:prstGeom prst="rect">
            <a:avLst/>
          </a:prstGeom>
          <a:noFill/>
        </p:spPr>
        <p:txBody>
          <a:bodyPr wrap="square" rtlCol="0">
            <a:spAutoFit/>
          </a:bodyPr>
          <a:lstStyle/>
          <a:p>
            <a:r>
              <a:rPr lang="pl-PL" dirty="0" smtClean="0"/>
              <a:t>     Koszt paneli to około 7 tys. zł ,  przy zwrocie 6 tys. przez Narodowy Fundusz Ochrony                                   Środowiska. </a:t>
            </a:r>
            <a:endParaRPr lang="pl-PL" dirty="0"/>
          </a:p>
        </p:txBody>
      </p:sp>
      <p:sp>
        <p:nvSpPr>
          <p:cNvPr id="11" name="pole tekstowe 10"/>
          <p:cNvSpPr txBox="1"/>
          <p:nvPr/>
        </p:nvSpPr>
        <p:spPr>
          <a:xfrm>
            <a:off x="323528" y="2276872"/>
            <a:ext cx="8136904" cy="923330"/>
          </a:xfrm>
          <a:prstGeom prst="rect">
            <a:avLst/>
          </a:prstGeom>
          <a:noFill/>
        </p:spPr>
        <p:txBody>
          <a:bodyPr wrap="square" rtlCol="0">
            <a:spAutoFit/>
          </a:bodyPr>
          <a:lstStyle/>
          <a:p>
            <a:r>
              <a:rPr lang="pl-PL" dirty="0" smtClean="0"/>
              <a:t>    Nie można narzekać na awaryjność paneli bo od założenia nie było żadnej awarii, obsługa jest bardzo prosta polegająca na sprawdzeniu temp. płynu którego nie może zamarznąć.  Koszt eksploatacji jest bardzo niski.  </a:t>
            </a:r>
            <a:endParaRPr lang="pl-PL" dirty="0"/>
          </a:p>
        </p:txBody>
      </p:sp>
      <p:sp>
        <p:nvSpPr>
          <p:cNvPr id="12" name="pole tekstowe 11"/>
          <p:cNvSpPr txBox="1"/>
          <p:nvPr/>
        </p:nvSpPr>
        <p:spPr>
          <a:xfrm>
            <a:off x="323528" y="3356992"/>
            <a:ext cx="8064896" cy="923330"/>
          </a:xfrm>
          <a:prstGeom prst="rect">
            <a:avLst/>
          </a:prstGeom>
          <a:noFill/>
        </p:spPr>
        <p:txBody>
          <a:bodyPr wrap="square" rtlCol="0">
            <a:spAutoFit/>
          </a:bodyPr>
          <a:lstStyle/>
          <a:p>
            <a:r>
              <a:rPr lang="pl-PL" dirty="0" smtClean="0"/>
              <a:t>   Panel umiejscowiony jest od strony południowej pod kątem 30-40 stopni. Wykorzystanie paneli latem jest o 90% większe niż zimą.    Uzyskujemy  300 litrów ciepłej wody o temp 60 *C </a:t>
            </a:r>
            <a:endParaRPr lang="pl-PL" dirty="0"/>
          </a:p>
        </p:txBody>
      </p:sp>
      <p:sp>
        <p:nvSpPr>
          <p:cNvPr id="13" name="pole tekstowe 12"/>
          <p:cNvSpPr txBox="1"/>
          <p:nvPr/>
        </p:nvSpPr>
        <p:spPr>
          <a:xfrm rot="10800000" flipH="1" flipV="1">
            <a:off x="251520" y="4437112"/>
            <a:ext cx="8496943" cy="923330"/>
          </a:xfrm>
          <a:prstGeom prst="rect">
            <a:avLst/>
          </a:prstGeom>
          <a:noFill/>
        </p:spPr>
        <p:txBody>
          <a:bodyPr wrap="square" rtlCol="0">
            <a:spAutoFit/>
          </a:bodyPr>
          <a:lstStyle/>
          <a:p>
            <a:r>
              <a:rPr lang="pl-PL" dirty="0" smtClean="0"/>
              <a:t>       Na zamocowanie paneli skłoniły nas oszczędności ekonomiczne. </a:t>
            </a:r>
            <a:r>
              <a:rPr lang="pl-PL" dirty="0"/>
              <a:t> </a:t>
            </a:r>
            <a:r>
              <a:rPr lang="pl-PL" dirty="0" smtClean="0"/>
              <a:t>Przed zainstalowaniem paneli w okresie letnim musieliśmy palić w piecu teraz mamy jej  wystarczająca ilość , co sprawia że mamy mniej obowiązków . </a:t>
            </a:r>
            <a:endParaRPr lang="pl-PL" dirty="0"/>
          </a:p>
        </p:txBody>
      </p:sp>
      <p:sp>
        <p:nvSpPr>
          <p:cNvPr id="15" name="pole tekstowe 14"/>
          <p:cNvSpPr txBox="1"/>
          <p:nvPr/>
        </p:nvSpPr>
        <p:spPr>
          <a:xfrm>
            <a:off x="179512" y="5589240"/>
            <a:ext cx="8676456" cy="923330"/>
          </a:xfrm>
          <a:prstGeom prst="rect">
            <a:avLst/>
          </a:prstGeom>
          <a:noFill/>
        </p:spPr>
        <p:txBody>
          <a:bodyPr wrap="square" rtlCol="0">
            <a:spAutoFit/>
          </a:bodyPr>
          <a:lstStyle/>
          <a:p>
            <a:r>
              <a:rPr lang="pl-PL" dirty="0" smtClean="0"/>
              <a:t>    Polecamy panele słoneczne wszystkim którzy tego nie maja. Są to nieduże koszty a bardzo duże korzyści. W przyszłości mamy plany zakupić jeszcze 4 panele, a także mamy w planach zakupić mała turbinę wiatrową by wytworzyć swój prąd.</a:t>
            </a:r>
            <a:endParaRPr lang="pl-P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cTn>
                              </p:par>
                            </p:childTnLst>
                          </p:cTn>
                        </p:par>
                        <p:par>
                          <p:cTn id="12" fill="hold">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2000"/>
                                        <p:tgtEl>
                                          <p:spTgt spid="11"/>
                                        </p:tgtEl>
                                      </p:cBhvr>
                                    </p:animEffect>
                                  </p:childTnLst>
                                </p:cTn>
                              </p:par>
                            </p:childTnLst>
                          </p:cTn>
                        </p:par>
                        <p:par>
                          <p:cTn id="16" fill="hold">
                            <p:stCondLst>
                              <p:cond delay="4500"/>
                            </p:stCondLst>
                            <p:childTnLst>
                              <p:par>
                                <p:cTn id="17" presetID="8"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par>
                          <p:cTn id="20" fill="hold">
                            <p:stCondLst>
                              <p:cond delay="6500"/>
                            </p:stCondLst>
                            <p:childTnLst>
                              <p:par>
                                <p:cTn id="21" presetID="8"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in)">
                                      <p:cBhvr>
                                        <p:cTn id="23" dur="2000"/>
                                        <p:tgtEl>
                                          <p:spTgt spid="13"/>
                                        </p:tgtEl>
                                      </p:cBhvr>
                                    </p:animEffect>
                                  </p:childTnLst>
                                </p:cTn>
                              </p:par>
                            </p:childTnLst>
                          </p:cTn>
                        </p:par>
                        <p:par>
                          <p:cTn id="24" fill="hold">
                            <p:stCondLst>
                              <p:cond delay="8500"/>
                            </p:stCondLst>
                            <p:childTnLst>
                              <p:par>
                                <p:cTn id="25" presetID="8"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lum bright="20000" contrast="-40000"/>
          </a:blip>
          <a:srcRect l="4874"/>
          <a:stretch>
            <a:fillRect/>
          </a:stretch>
        </p:blipFill>
        <p:spPr bwMode="auto">
          <a:xfrm>
            <a:off x="0" y="-27384"/>
            <a:ext cx="9144000" cy="6858000"/>
          </a:xfrm>
          <a:prstGeom prst="rect">
            <a:avLst/>
          </a:prstGeom>
          <a:ln>
            <a:noFill/>
          </a:ln>
          <a:effectLst>
            <a:outerShdw blurRad="292100" dist="139700" dir="2700000" algn="tl" rotWithShape="0">
              <a:srgbClr val="333333">
                <a:alpha val="65000"/>
              </a:srgbClr>
            </a:outerShdw>
          </a:effectLst>
        </p:spPr>
      </p:pic>
      <p:sp>
        <p:nvSpPr>
          <p:cNvPr id="3" name="Prostokąt 2"/>
          <p:cNvSpPr/>
          <p:nvPr/>
        </p:nvSpPr>
        <p:spPr>
          <a:xfrm>
            <a:off x="2749906" y="188640"/>
            <a:ext cx="343735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pl-PL"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Panele słoneczne państwa L.</a:t>
            </a:r>
          </a:p>
          <a:p>
            <a:pPr algn="ctr"/>
            <a:r>
              <a:rPr lang="pl-PL"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Z </a:t>
            </a:r>
          </a:p>
          <a:p>
            <a:pPr algn="ctr"/>
            <a:r>
              <a:rPr lang="pl-PL"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okolic </a:t>
            </a:r>
            <a:r>
              <a:rPr lang="pl-PL"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Krotoszyna</a:t>
            </a:r>
            <a:endParaRPr lang="pl-PL"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pole tekstowe 3"/>
          <p:cNvSpPr txBox="1"/>
          <p:nvPr/>
        </p:nvSpPr>
        <p:spPr>
          <a:xfrm>
            <a:off x="328195" y="1556792"/>
            <a:ext cx="8204245" cy="369332"/>
          </a:xfrm>
          <a:prstGeom prst="rect">
            <a:avLst/>
          </a:prstGeom>
          <a:noFill/>
        </p:spPr>
        <p:txBody>
          <a:bodyPr wrap="square" rtlCol="0">
            <a:spAutoFit/>
          </a:bodyPr>
          <a:lstStyle/>
          <a:p>
            <a:r>
              <a:rPr lang="pl-PL" dirty="0" smtClean="0"/>
              <a:t>   Koszt około 15 tyś. złoty – refundacja około 40%.</a:t>
            </a:r>
          </a:p>
        </p:txBody>
      </p:sp>
      <p:sp>
        <p:nvSpPr>
          <p:cNvPr id="5" name="Prostokąt 4"/>
          <p:cNvSpPr/>
          <p:nvPr/>
        </p:nvSpPr>
        <p:spPr>
          <a:xfrm>
            <a:off x="395536" y="2636912"/>
            <a:ext cx="8434270" cy="646331"/>
          </a:xfrm>
          <a:prstGeom prst="rect">
            <a:avLst/>
          </a:prstGeom>
        </p:spPr>
        <p:txBody>
          <a:bodyPr wrap="square">
            <a:spAutoFit/>
          </a:bodyPr>
          <a:lstStyle/>
          <a:p>
            <a:r>
              <a:rPr lang="pl-PL" dirty="0" smtClean="0"/>
              <a:t>    Dwie zalety przy dużej liczbie osób, w słoneczne dni 100%zysku, przez to zmniejszają się koszty gazu, co miesiąc koszty ogrzewania i wody . </a:t>
            </a:r>
            <a:endParaRPr lang="pl-PL" dirty="0"/>
          </a:p>
        </p:txBody>
      </p:sp>
      <p:sp>
        <p:nvSpPr>
          <p:cNvPr id="6" name="Prostokąt 5"/>
          <p:cNvSpPr/>
          <p:nvPr/>
        </p:nvSpPr>
        <p:spPr>
          <a:xfrm>
            <a:off x="539552" y="3573016"/>
            <a:ext cx="8280920" cy="1200329"/>
          </a:xfrm>
          <a:prstGeom prst="rect">
            <a:avLst/>
          </a:prstGeom>
        </p:spPr>
        <p:txBody>
          <a:bodyPr wrap="square">
            <a:spAutoFit/>
          </a:bodyPr>
          <a:lstStyle/>
          <a:p>
            <a:r>
              <a:rPr lang="pl-PL" dirty="0" smtClean="0"/>
              <a:t>    W dni słoneczne, pogoda sprzyja jesteśmy bardzo zadowoleni, okres zimowy nie pozwala na ogrzanie całego ciepła należy dogrzać ja przez ogrzewanie centralne. W okresie letnim cały zbiornik gorącej wody. Nasz zbiornik liczy około 320 litrów z 3 </a:t>
            </a:r>
            <a:r>
              <a:rPr lang="pl-PL" dirty="0" err="1" smtClean="0"/>
              <a:t>solarów</a:t>
            </a:r>
            <a:r>
              <a:rPr lang="pl-PL" dirty="0" smtClean="0"/>
              <a:t>  woda o temp. W sezonie do 80*C </a:t>
            </a:r>
            <a:endParaRPr lang="pl-PL" dirty="0"/>
          </a:p>
        </p:txBody>
      </p:sp>
      <p:sp>
        <p:nvSpPr>
          <p:cNvPr id="7" name="pole tekstowe 6"/>
          <p:cNvSpPr txBox="1"/>
          <p:nvPr/>
        </p:nvSpPr>
        <p:spPr>
          <a:xfrm>
            <a:off x="395536" y="1844824"/>
            <a:ext cx="8352928" cy="646331"/>
          </a:xfrm>
          <a:prstGeom prst="rect">
            <a:avLst/>
          </a:prstGeom>
          <a:noFill/>
        </p:spPr>
        <p:txBody>
          <a:bodyPr wrap="square" rtlCol="0">
            <a:spAutoFit/>
          </a:bodyPr>
          <a:lstStyle/>
          <a:p>
            <a:r>
              <a:rPr lang="pl-PL" dirty="0" smtClean="0"/>
              <a:t> </a:t>
            </a:r>
            <a:r>
              <a:rPr lang="pl-PL" dirty="0" err="1" smtClean="0"/>
              <a:t>Solary</a:t>
            </a:r>
            <a:r>
              <a:rPr lang="pl-PL" dirty="0" smtClean="0"/>
              <a:t> nie ulegają uszkodzeniom ewentualnie są błędy montażu sprzętu sterującego.</a:t>
            </a:r>
          </a:p>
          <a:p>
            <a:r>
              <a:rPr lang="pl-PL" dirty="0" smtClean="0"/>
              <a:t>Umieszczone są od strony południowej. Koszt </a:t>
            </a:r>
            <a:r>
              <a:rPr lang="pl-PL" dirty="0" err="1" smtClean="0"/>
              <a:t>explatacji</a:t>
            </a:r>
            <a:r>
              <a:rPr lang="pl-PL" dirty="0" smtClean="0"/>
              <a:t> jest minimalny </a:t>
            </a:r>
            <a:endParaRPr lang="pl-PL" dirty="0"/>
          </a:p>
        </p:txBody>
      </p:sp>
      <p:sp>
        <p:nvSpPr>
          <p:cNvPr id="8" name="pole tekstowe 7"/>
          <p:cNvSpPr txBox="1"/>
          <p:nvPr/>
        </p:nvSpPr>
        <p:spPr>
          <a:xfrm>
            <a:off x="575048" y="5085184"/>
            <a:ext cx="8029400" cy="646331"/>
          </a:xfrm>
          <a:prstGeom prst="rect">
            <a:avLst/>
          </a:prstGeom>
          <a:noFill/>
        </p:spPr>
        <p:txBody>
          <a:bodyPr wrap="square" rtlCol="0">
            <a:spAutoFit/>
          </a:bodyPr>
          <a:lstStyle/>
          <a:p>
            <a:r>
              <a:rPr lang="pl-PL" dirty="0" smtClean="0"/>
              <a:t>   Do zakupu skłoniło nas dofinansowanie, które wiąże się z zeznaniem podatkowym za dany rok- wzbogacenie.</a:t>
            </a:r>
            <a:endParaRPr lang="pl-P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par>
                          <p:cTn id="12" fill="hold">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2000"/>
                                        <p:tgtEl>
                                          <p:spTgt spid="7"/>
                                        </p:tgtEl>
                                      </p:cBhvr>
                                    </p:animEffect>
                                  </p:childTnLst>
                                </p:cTn>
                              </p:par>
                            </p:childTnLst>
                          </p:cTn>
                        </p:par>
                        <p:par>
                          <p:cTn id="16" fill="hold">
                            <p:stCondLst>
                              <p:cond delay="4500"/>
                            </p:stCondLst>
                            <p:childTnLst>
                              <p:par>
                                <p:cTn id="17" presetID="4"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childTnLst>
                          </p:cTn>
                        </p:par>
                        <p:par>
                          <p:cTn id="20" fill="hold">
                            <p:stCondLst>
                              <p:cond delay="65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2000"/>
                                        <p:tgtEl>
                                          <p:spTgt spid="6"/>
                                        </p:tgtEl>
                                      </p:cBhvr>
                                    </p:animEffect>
                                  </p:childTnLst>
                                </p:cTn>
                              </p:par>
                            </p:childTnLst>
                          </p:cTn>
                        </p:par>
                        <p:par>
                          <p:cTn id="24" fill="hold">
                            <p:stCondLst>
                              <p:cond delay="8500"/>
                            </p:stCondLst>
                            <p:childTnLst>
                              <p:par>
                                <p:cTn id="25" presetID="4"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lum bright="20000" contrast="-40000"/>
          </a:blip>
          <a:srcRect l="4874"/>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395536" y="332656"/>
            <a:ext cx="3810000" cy="6381750"/>
          </a:xfrm>
          <a:prstGeom prst="rect">
            <a:avLst/>
          </a:prstGeom>
          <a:ln>
            <a:noFill/>
          </a:ln>
          <a:effectLst>
            <a:softEdge rad="112500"/>
          </a:effectLst>
        </p:spPr>
      </p:pic>
      <p:sp>
        <p:nvSpPr>
          <p:cNvPr id="6" name="Prostokąt 5"/>
          <p:cNvSpPr/>
          <p:nvPr/>
        </p:nvSpPr>
        <p:spPr>
          <a:xfrm>
            <a:off x="4932040" y="1628800"/>
            <a:ext cx="3213957" cy="1754326"/>
          </a:xfrm>
          <a:prstGeom prst="rect">
            <a:avLst/>
          </a:prstGeom>
          <a:noFill/>
        </p:spPr>
        <p:txBody>
          <a:bodyPr wrap="none" lIns="91440" tIns="45720" rIns="91440" bIns="45720">
            <a:spAutoFit/>
          </a:bodyPr>
          <a:lstStyle/>
          <a:p>
            <a:pPr algn="ctr"/>
            <a:r>
              <a:rPr lang="pl-P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Komputer </a:t>
            </a:r>
          </a:p>
          <a:p>
            <a:pPr algn="ctr"/>
            <a:r>
              <a:rPr lang="pl-P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sterujący</a:t>
            </a:r>
            <a:endParaRPr lang="pl-PL"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000" fill="hold"/>
                                        <p:tgtEl>
                                          <p:spTgt spid="1027"/>
                                        </p:tgtEl>
                                        <p:attrNameLst>
                                          <p:attrName>ppt_x</p:attrName>
                                        </p:attrNameLst>
                                      </p:cBhvr>
                                      <p:tavLst>
                                        <p:tav tm="0">
                                          <p:val>
                                            <p:strVal val="1+#ppt_w/2"/>
                                          </p:val>
                                        </p:tav>
                                        <p:tav tm="100000">
                                          <p:val>
                                            <p:strVal val="#ppt_x"/>
                                          </p:val>
                                        </p:tav>
                                      </p:tavLst>
                                    </p:anim>
                                    <p:anim calcmode="lin" valueType="num">
                                      <p:cBhvr additive="base">
                                        <p:cTn id="8" dur="10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lum bright="20000" contrast="-40000"/>
          </a:blip>
          <a:srcRect l="4874"/>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cstate="print"/>
          <a:srcRect/>
          <a:stretch>
            <a:fillRect/>
          </a:stretch>
        </p:blipFill>
        <p:spPr bwMode="auto">
          <a:xfrm>
            <a:off x="251520" y="188640"/>
            <a:ext cx="5328592" cy="6336704"/>
          </a:xfrm>
          <a:prstGeom prst="rect">
            <a:avLst/>
          </a:prstGeom>
          <a:noFill/>
          <a:ln w="9525">
            <a:noFill/>
            <a:miter lim="800000"/>
            <a:headEnd/>
            <a:tailEnd/>
          </a:ln>
        </p:spPr>
      </p:pic>
      <p:sp>
        <p:nvSpPr>
          <p:cNvPr id="5" name="Prostokąt 4"/>
          <p:cNvSpPr/>
          <p:nvPr/>
        </p:nvSpPr>
        <p:spPr>
          <a:xfrm>
            <a:off x="5692068" y="1268760"/>
            <a:ext cx="3189976" cy="424731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Zbiornik</a:t>
            </a:r>
          </a:p>
          <a:p>
            <a:pPr algn="ct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 gorącą </a:t>
            </a:r>
          </a:p>
          <a:p>
            <a:pPr algn="ctr"/>
            <a:r>
              <a:rPr lang="pl-P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
            </a: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odę</a:t>
            </a:r>
          </a:p>
          <a:p>
            <a:pPr algn="ct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320 l.</a:t>
            </a:r>
          </a:p>
          <a:p>
            <a:pPr algn="ctr"/>
            <a:endParaRPr lang="pl-P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vertical)">
                                      <p:cBhvr>
                                        <p:cTn id="7" dur="1000"/>
                                        <p:tgtEl>
                                          <p:spTgt spid="2050"/>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lum bright="20000" contrast="-40000"/>
          </a:blip>
          <a:srcRect l="4874"/>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3" name="Obraz 2" descr="DSC_0183.JPG"/>
          <p:cNvPicPr>
            <a:picLocks noChangeAspect="1"/>
          </p:cNvPicPr>
          <p:nvPr/>
        </p:nvPicPr>
        <p:blipFill>
          <a:blip r:embed="rId3" cstate="print"/>
          <a:stretch>
            <a:fillRect/>
          </a:stretch>
        </p:blipFill>
        <p:spPr>
          <a:xfrm>
            <a:off x="179512" y="1988840"/>
            <a:ext cx="6156176" cy="4617132"/>
          </a:xfrm>
          <a:prstGeom prst="rect">
            <a:avLst/>
          </a:prstGeom>
          <a:ln>
            <a:noFill/>
          </a:ln>
          <a:effectLst>
            <a:softEdge rad="112500"/>
          </a:effectLst>
        </p:spPr>
      </p:pic>
      <p:sp>
        <p:nvSpPr>
          <p:cNvPr id="4" name="Prostokąt 3"/>
          <p:cNvSpPr/>
          <p:nvPr/>
        </p:nvSpPr>
        <p:spPr>
          <a:xfrm>
            <a:off x="5436096" y="404664"/>
            <a:ext cx="3332964"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Solary</a:t>
            </a:r>
            <a:endParaRPr lang="pl-PL"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pl-PL" sz="5400" b="1" cap="all"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2.19 </a:t>
            </a:r>
            <a:r>
              <a:rPr lang="pl-PL" sz="5400" cap="all" dirty="0" smtClean="0">
                <a:ln w="19050">
                  <a:solidFill>
                    <a:schemeClr val="tx2">
                      <a:tint val="1000"/>
                    </a:schemeClr>
                  </a:solidFill>
                  <a:prstDash val="solid"/>
                </a:ln>
                <a:solidFill>
                  <a:schemeClr val="accent3"/>
                </a:solidFill>
              </a:rPr>
              <a:t>X</a:t>
            </a:r>
            <a:r>
              <a:rPr lang="pl-PL" sz="5400" b="1" cap="all"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1.18</a:t>
            </a:r>
            <a:endPar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lum bright="20000" contrast="-40000"/>
          </a:blip>
          <a:srcRect l="4874"/>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Prostokąt 2"/>
          <p:cNvSpPr/>
          <p:nvPr/>
        </p:nvSpPr>
        <p:spPr>
          <a:xfrm>
            <a:off x="1737701" y="188640"/>
            <a:ext cx="554632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Krótka informacja  producenta</a:t>
            </a:r>
            <a:endParaRPr lang="pl-P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pole tekstowe 3"/>
          <p:cNvSpPr txBox="1"/>
          <p:nvPr/>
        </p:nvSpPr>
        <p:spPr>
          <a:xfrm>
            <a:off x="1043608" y="836712"/>
            <a:ext cx="7056784" cy="338554"/>
          </a:xfrm>
          <a:prstGeom prst="rect">
            <a:avLst/>
          </a:prstGeom>
          <a:noFill/>
        </p:spPr>
        <p:txBody>
          <a:bodyPr wrap="square" rtlCol="0">
            <a:spAutoFit/>
          </a:bodyPr>
          <a:lstStyle/>
          <a:p>
            <a:r>
              <a:rPr lang="pl-PL" sz="1600" dirty="0" smtClean="0"/>
              <a:t>Cena  jednego </a:t>
            </a:r>
            <a:r>
              <a:rPr lang="pl-PL" sz="1600" dirty="0" err="1" smtClean="0"/>
              <a:t>solara</a:t>
            </a:r>
            <a:r>
              <a:rPr lang="pl-PL" sz="1600" dirty="0" smtClean="0"/>
              <a:t> to około 2400 zł. </a:t>
            </a:r>
            <a:endParaRPr lang="pl-PL" sz="1600" dirty="0"/>
          </a:p>
        </p:txBody>
      </p:sp>
      <p:pic>
        <p:nvPicPr>
          <p:cNvPr id="2050" name="Picture 2" descr="ustawienie kolektora a efektywno&amp;sacute;&amp;cacute;"/>
          <p:cNvPicPr>
            <a:picLocks noChangeAspect="1" noChangeArrowheads="1"/>
          </p:cNvPicPr>
          <p:nvPr/>
        </p:nvPicPr>
        <p:blipFill>
          <a:blip r:embed="rId3" cstate="print"/>
          <a:srcRect/>
          <a:stretch>
            <a:fillRect/>
          </a:stretch>
        </p:blipFill>
        <p:spPr bwMode="auto">
          <a:xfrm>
            <a:off x="4860032" y="1484784"/>
            <a:ext cx="3974579" cy="2716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ole tekstowe 5"/>
          <p:cNvSpPr txBox="1"/>
          <p:nvPr/>
        </p:nvSpPr>
        <p:spPr>
          <a:xfrm>
            <a:off x="755576" y="1556792"/>
            <a:ext cx="4248472" cy="584775"/>
          </a:xfrm>
          <a:prstGeom prst="rect">
            <a:avLst/>
          </a:prstGeom>
          <a:noFill/>
        </p:spPr>
        <p:txBody>
          <a:bodyPr wrap="square" rtlCol="0">
            <a:spAutoFit/>
          </a:bodyPr>
          <a:lstStyle/>
          <a:p>
            <a:r>
              <a:rPr lang="pl-PL" sz="1600" dirty="0" smtClean="0"/>
              <a:t>      Montaż kolektora w kierunku południowym pod kontem 30*</a:t>
            </a:r>
            <a:endParaRPr lang="pl-PL" sz="1600" dirty="0"/>
          </a:p>
        </p:txBody>
      </p:sp>
      <p:sp>
        <p:nvSpPr>
          <p:cNvPr id="7" name="Prostokąt 6"/>
          <p:cNvSpPr/>
          <p:nvPr/>
        </p:nvSpPr>
        <p:spPr>
          <a:xfrm>
            <a:off x="323528" y="4365104"/>
            <a:ext cx="7848872" cy="1569660"/>
          </a:xfrm>
          <a:prstGeom prst="rect">
            <a:avLst/>
          </a:prstGeom>
        </p:spPr>
        <p:txBody>
          <a:bodyPr wrap="square">
            <a:spAutoFit/>
          </a:bodyPr>
          <a:lstStyle/>
          <a:p>
            <a:r>
              <a:rPr lang="pl-PL" sz="1600" dirty="0" smtClean="0"/>
              <a:t>W grudniu czy styczniu, gdy temperatura spada poniżej zera (choćby tylko do -2°C) płyn z kolektora płaskiego będzie miał np. temperaturę zaledwie 10°C, czyli tyle co zimna woda wodociągowa. Jego ciepła więc nie wykorzystamy.</a:t>
            </a:r>
          </a:p>
          <a:p>
            <a:r>
              <a:rPr lang="pl-PL" sz="1600" dirty="0" smtClean="0"/>
              <a:t>W takich warunkach kolektor próżniowy pozwoli zaś uzyskać temperaturę ok. 20°C, może więc wstępnie podgrzać wodę. Do żądanej temperatury dogrzeje ją następnie konwencjonalne źródło ciepła (kocioł, grzałka elektryczna itp.).</a:t>
            </a:r>
            <a:endParaRPr lang="pl-PL"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par>
                          <p:cTn id="12" fill="hold">
                            <p:stCondLst>
                              <p:cond delay="3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1000"/>
                                        <p:tgtEl>
                                          <p:spTgt spid="6"/>
                                        </p:tgtEl>
                                      </p:cBhvr>
                                    </p:animEffect>
                                  </p:childTnLst>
                                </p:cTn>
                              </p:par>
                            </p:childTnLst>
                          </p:cTn>
                        </p:par>
                        <p:par>
                          <p:cTn id="16" fill="hold">
                            <p:stCondLst>
                              <p:cond delay="4000"/>
                            </p:stCondLst>
                            <p:childTnLst>
                              <p:par>
                                <p:cTn id="17" presetID="2" presetClass="entr" presetSubtype="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1000" fill="hold"/>
                                        <p:tgtEl>
                                          <p:spTgt spid="2050"/>
                                        </p:tgtEl>
                                        <p:attrNameLst>
                                          <p:attrName>ppt_x</p:attrName>
                                        </p:attrNameLst>
                                      </p:cBhvr>
                                      <p:tavLst>
                                        <p:tav tm="0">
                                          <p:val>
                                            <p:strVal val="1+#ppt_w/2"/>
                                          </p:val>
                                        </p:tav>
                                        <p:tav tm="100000">
                                          <p:val>
                                            <p:strVal val="#ppt_x"/>
                                          </p:val>
                                        </p:tav>
                                      </p:tavLst>
                                    </p:anim>
                                    <p:anim calcmode="lin" valueType="num">
                                      <p:cBhvr additive="base">
                                        <p:cTn id="20" dur="1000" fill="hold"/>
                                        <p:tgtEl>
                                          <p:spTgt spid="2050"/>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3"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lum bright="20000" contrast="-40000"/>
          </a:blip>
          <a:srcRect l="4874"/>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Prostokąt 2"/>
          <p:cNvSpPr/>
          <p:nvPr/>
        </p:nvSpPr>
        <p:spPr>
          <a:xfrm>
            <a:off x="2175233" y="260648"/>
            <a:ext cx="4570097" cy="923330"/>
          </a:xfrm>
          <a:prstGeom prst="rect">
            <a:avLst/>
          </a:prstGeom>
          <a:noFill/>
        </p:spPr>
        <p:txBody>
          <a:bodyPr wrap="none" lIns="91440" tIns="45720" rIns="91440" bIns="45720">
            <a:spAutoFit/>
          </a:bodyPr>
          <a:lstStyle/>
          <a:p>
            <a:pPr algn="ctr"/>
            <a:r>
              <a:rPr lang="pl-PL"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a:t>
            </a:r>
            <a:r>
              <a:rPr lang="pl-P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elektrownia WIATROWA </a:t>
            </a:r>
          </a:p>
          <a:p>
            <a:pPr algn="ctr"/>
            <a:r>
              <a:rPr lang="pl-PL"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WYWIAD Z KONSERWATOREM w okolicach </a:t>
            </a:r>
          </a:p>
          <a:p>
            <a:pPr algn="ctr"/>
            <a:r>
              <a:rPr lang="pl-P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Ostrowa wielkopolskiego</a:t>
            </a:r>
            <a:endParaRPr lang="pl-PL"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pole tekstowe 3"/>
          <p:cNvSpPr txBox="1"/>
          <p:nvPr/>
        </p:nvSpPr>
        <p:spPr>
          <a:xfrm>
            <a:off x="467544" y="1628800"/>
            <a:ext cx="8136904" cy="3139321"/>
          </a:xfrm>
          <a:prstGeom prst="rect">
            <a:avLst/>
          </a:prstGeom>
          <a:noFill/>
        </p:spPr>
        <p:txBody>
          <a:bodyPr wrap="square" rtlCol="0">
            <a:spAutoFit/>
          </a:bodyPr>
          <a:lstStyle/>
          <a:p>
            <a:r>
              <a:rPr lang="pl-PL" dirty="0" smtClean="0"/>
              <a:t>  Energia pozyskana  sprzedawana jest do sieci lokalnej .</a:t>
            </a:r>
          </a:p>
          <a:p>
            <a:r>
              <a:rPr lang="pl-PL" dirty="0" smtClean="0"/>
              <a:t>  Pozyskanie energii uzależnione jest od wielkości średnicy wirnika i prędkości wiatru.</a:t>
            </a:r>
          </a:p>
          <a:p>
            <a:r>
              <a:rPr lang="pl-PL" dirty="0" smtClean="0"/>
              <a:t>  Umiejscowienie uzależnione jest od wiatru nie można postawić takiej elektrowni w miejscu gdzie się najbardziej podoba.</a:t>
            </a:r>
          </a:p>
          <a:p>
            <a:r>
              <a:rPr lang="pl-PL" dirty="0" smtClean="0"/>
              <a:t>   Budowa takiej elektrowni jest opłacalna inwestycja jak się wybierze dobrą lokalizacje, koszt budowy jest bardzo drogi  dlatego jest to takie ważne. </a:t>
            </a:r>
          </a:p>
          <a:p>
            <a:r>
              <a:rPr lang="pl-PL" dirty="0" smtClean="0"/>
              <a:t>  Jedyną wadą jaka jest elektrownia wiatrowa to to że wydaje ona hałas w postaci infradźwiękowy, czyli niesłyszalny o częstotliwościach bardzo niskich. Taki hałas o dużym natężeniu oddziałuje na organy wewnętrzne człowieka i potrafi je uszkodzić.</a:t>
            </a:r>
          </a:p>
          <a:p>
            <a:r>
              <a:rPr lang="pl-PL" dirty="0" smtClean="0"/>
              <a:t>  Moim zadaniem (konserwatora</a:t>
            </a:r>
            <a:r>
              <a:rPr lang="pl-PL" dirty="0" smtClean="0"/>
              <a:t>) jest </a:t>
            </a:r>
            <a:r>
              <a:rPr lang="pl-PL" dirty="0" smtClean="0"/>
              <a:t>to by sprawdzać stan techniczny  turbiny wiatrowej, a także dopilnować  prawidłowych kątów łopat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1000"/>
                                        <p:tgtEl>
                                          <p:spTgt spid="3"/>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1000"/>
                                        <p:tgtEl>
                                          <p:spTgt spid="4">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1000"/>
                                        <p:tgtEl>
                                          <p:spTgt spid="4">
                                            <p:txEl>
                                              <p:pRg st="1" end="1"/>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linds(horizontal)">
                                      <p:cBhvr>
                                        <p:cTn id="19" dur="1000"/>
                                        <p:tgtEl>
                                          <p:spTgt spid="4">
                                            <p:txEl>
                                              <p:pRg st="2" end="2"/>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linds(horizontal)">
                                      <p:cBhvr>
                                        <p:cTn id="23" dur="1000"/>
                                        <p:tgtEl>
                                          <p:spTgt spid="4">
                                            <p:txEl>
                                              <p:pRg st="3" end="3"/>
                                            </p:txEl>
                                          </p:spTgt>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1000"/>
                                        <p:tgtEl>
                                          <p:spTgt spid="4">
                                            <p:txEl>
                                              <p:pRg st="4" end="4"/>
                                            </p:txEl>
                                          </p:spTgt>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744</Words>
  <Application>Microsoft Office PowerPoint</Application>
  <PresentationFormat>Pokaz na ekranie (4:3)</PresentationFormat>
  <Paragraphs>74</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Kowal</dc:creator>
  <cp:lastModifiedBy>OZE</cp:lastModifiedBy>
  <cp:revision>30</cp:revision>
  <dcterms:created xsi:type="dcterms:W3CDTF">2013-03-08T18:47:35Z</dcterms:created>
  <dcterms:modified xsi:type="dcterms:W3CDTF">2013-04-05T08:54:10Z</dcterms:modified>
</cp:coreProperties>
</file>